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50" r:id="rId2"/>
    <p:sldId id="457" r:id="rId3"/>
    <p:sldId id="463" r:id="rId4"/>
    <p:sldId id="458" r:id="rId5"/>
    <p:sldId id="465" r:id="rId6"/>
    <p:sldId id="467" r:id="rId7"/>
    <p:sldId id="45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8349" autoAdjust="0"/>
  </p:normalViewPr>
  <p:slideViewPr>
    <p:cSldViewPr snapToGrid="0" snapToObjects="1">
      <p:cViewPr varScale="1">
        <p:scale>
          <a:sx n="115" d="100"/>
          <a:sy n="115" d="100"/>
        </p:scale>
        <p:origin x="2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4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94649043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ng-wei-huang/cs3992/issu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4" y="276517"/>
            <a:ext cx="8429955" cy="2221397"/>
          </a:xfrm>
        </p:spPr>
        <p:txBody>
          <a:bodyPr/>
          <a:lstStyle/>
          <a:p>
            <a:r>
              <a:rPr lang="en-US" sz="4800" dirty="0"/>
              <a:t>Lecture 15: Evaluate Peer’s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Team has Talked About its Prototype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357DE-CC26-D24D-B5BE-943BC5835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prototype?</a:t>
            </a:r>
          </a:p>
        </p:txBody>
      </p:sp>
      <p:pic>
        <p:nvPicPr>
          <p:cNvPr id="1026" name="Picture 2" descr="Week 14) Build a Prototype 2 | aliahmakhali-project">
            <a:extLst>
              <a:ext uri="{FF2B5EF4-FFF2-40B4-BE49-F238E27FC236}">
                <a16:creationId xmlns:a16="http://schemas.microsoft.com/office/drawing/2014/main" id="{71E54EE1-6AA8-324E-9C51-52693650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63" y="4549698"/>
            <a:ext cx="2614008" cy="196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 Popular Home Styles And Types Of Houses | Rocket Mortgage">
            <a:extLst>
              <a:ext uri="{FF2B5EF4-FFF2-40B4-BE49-F238E27FC236}">
                <a16:creationId xmlns:a16="http://schemas.microsoft.com/office/drawing/2014/main" id="{E9C9E230-C396-AA4F-806F-812F4B0D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47980"/>
            <a:ext cx="5642517" cy="24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2ECD9F3-557D-4444-9333-7B95A60A4CDC}"/>
              </a:ext>
            </a:extLst>
          </p:cNvPr>
          <p:cNvSpPr/>
          <p:nvPr/>
        </p:nvSpPr>
        <p:spPr>
          <a:xfrm>
            <a:off x="6579220" y="1947980"/>
            <a:ext cx="1936130" cy="2289483"/>
          </a:xfrm>
          <a:prstGeom prst="wedgeRoundRectCallout">
            <a:avLst>
              <a:gd name="adj1" fmla="val -63454"/>
              <a:gd name="adj2" fmla="val -212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Final Goal: A house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35CBE66-DA8A-D04A-87FD-F2FDB9D94949}"/>
              </a:ext>
            </a:extLst>
          </p:cNvPr>
          <p:cNvSpPr/>
          <p:nvPr/>
        </p:nvSpPr>
        <p:spPr>
          <a:xfrm>
            <a:off x="509239" y="4549698"/>
            <a:ext cx="4932556" cy="1960506"/>
          </a:xfrm>
          <a:prstGeom prst="wedgeRoundRectCallout">
            <a:avLst>
              <a:gd name="adj1" fmla="val 56297"/>
              <a:gd name="adj2" fmla="val -275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Prototype: a small type of work to demonstrate the feasibility of your proposed approach to the final goal. </a:t>
            </a:r>
          </a:p>
          <a:p>
            <a:pPr algn="ctr"/>
            <a:r>
              <a:rPr lang="en-US" sz="2200" b="1" dirty="0">
                <a:solidFill>
                  <a:srgbClr val="FF0000"/>
                </a:solidFill>
              </a:rPr>
              <a:t>Key question: why should I believe in your proposed technical work?</a:t>
            </a:r>
          </a:p>
        </p:txBody>
      </p:sp>
    </p:spTree>
    <p:extLst>
      <p:ext uri="{BB962C8B-B14F-4D97-AF65-F5344CB8AC3E}">
        <p14:creationId xmlns:p14="http://schemas.microsoft.com/office/powerpoint/2010/main" val="118828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4F224-373B-F64E-9366-73B9FF7E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7426A1-A6FB-BC42-9A09-6E0148D7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Considering You Start Up a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D996C-E582-0C40-B727-A2AE8310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University of Utah business startup lab</a:t>
            </a:r>
          </a:p>
        </p:txBody>
      </p:sp>
      <p:pic>
        <p:nvPicPr>
          <p:cNvPr id="2050" name="Picture 2" descr="University of Utah business startup lab flourishes in first year - Deseret  News">
            <a:extLst>
              <a:ext uri="{FF2B5EF4-FFF2-40B4-BE49-F238E27FC236}">
                <a16:creationId xmlns:a16="http://schemas.microsoft.com/office/drawing/2014/main" id="{32766E01-AF80-A446-B310-9FCBA113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687807"/>
            <a:ext cx="4801994" cy="25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B7843-80EB-A545-AA66-22830367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1381910"/>
            <a:ext cx="7886699" cy="2313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BB8D5-3C67-6D47-B300-8B521F13FBCA}"/>
              </a:ext>
            </a:extLst>
          </p:cNvPr>
          <p:cNvSpPr txBox="1"/>
          <p:nvPr/>
        </p:nvSpPr>
        <p:spPr>
          <a:xfrm>
            <a:off x="628647" y="6240534"/>
            <a:ext cx="48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of Utah’s business startup center</a:t>
            </a:r>
          </a:p>
        </p:txBody>
      </p:sp>
      <p:pic>
        <p:nvPicPr>
          <p:cNvPr id="2054" name="Picture 6" descr="NSF I-Corps short course to provide entrepreneurship training for  researchers | Penn State University">
            <a:extLst>
              <a:ext uri="{FF2B5EF4-FFF2-40B4-BE49-F238E27FC236}">
                <a16:creationId xmlns:a16="http://schemas.microsoft.com/office/drawing/2014/main" id="{237DAE96-79B3-D143-BF75-5FF894A1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57" y="3695736"/>
            <a:ext cx="2942261" cy="213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7B70C-8467-EE45-B4DE-69AE87637D22}"/>
              </a:ext>
            </a:extLst>
          </p:cNvPr>
          <p:cNvSpPr txBox="1"/>
          <p:nvPr/>
        </p:nvSpPr>
        <p:spPr>
          <a:xfrm>
            <a:off x="6660713" y="5192724"/>
            <a:ext cx="114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NSF I-</a:t>
            </a:r>
            <a:r>
              <a:rPr lang="en-US" dirty="0" err="1"/>
              <a:t>corp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965E7-7EE0-DA42-8964-AAB6646D8F6B}"/>
              </a:ext>
            </a:extLst>
          </p:cNvPr>
          <p:cNvSpPr/>
          <p:nvPr/>
        </p:nvSpPr>
        <p:spPr>
          <a:xfrm>
            <a:off x="2174488" y="1208178"/>
            <a:ext cx="1717288" cy="2313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3EE46-077A-0548-90B1-173EC2A014E8}"/>
              </a:ext>
            </a:extLst>
          </p:cNvPr>
          <p:cNvSpPr txBox="1"/>
          <p:nvPr/>
        </p:nvSpPr>
        <p:spPr>
          <a:xfrm>
            <a:off x="2469810" y="2340074"/>
            <a:ext cx="11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46760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dirty="0"/>
              <a:t>How Do I Know My Prototype is Good or Not?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2A77-8D32-2042-9E43-42AB0931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altLang="en-US" dirty="0"/>
              <a:t>In fact, there is no universal solution to judge it</a:t>
            </a:r>
          </a:p>
          <a:p>
            <a:pPr lvl="1"/>
            <a:r>
              <a:rPr lang="en-US" altLang="en-US" dirty="0"/>
              <a:t>Otherwise, everyone can start up a company and make a lot of money</a:t>
            </a:r>
          </a:p>
          <a:p>
            <a:r>
              <a:rPr lang="en-US" altLang="en-US" dirty="0"/>
              <a:t>It depends on three parts</a:t>
            </a:r>
          </a:p>
          <a:p>
            <a:pPr lvl="1"/>
            <a:r>
              <a:rPr lang="en-US" altLang="en-US" dirty="0"/>
              <a:t>Your project vision directs the prototype</a:t>
            </a:r>
          </a:p>
          <a:p>
            <a:pPr lvl="1"/>
            <a:r>
              <a:rPr lang="en-US" altLang="en-US" dirty="0"/>
              <a:t>Your technical capability dominates the prototype</a:t>
            </a:r>
          </a:p>
          <a:p>
            <a:pPr lvl="1"/>
            <a:r>
              <a:rPr lang="en-US" altLang="en-US" dirty="0"/>
              <a:t>Your budget (time + money</a:t>
            </a:r>
            <a:r>
              <a:rPr lang="en-US" altLang="en-US"/>
              <a:t>) constrains </a:t>
            </a:r>
            <a:r>
              <a:rPr lang="en-US" altLang="en-US" dirty="0"/>
              <a:t>the prototype</a:t>
            </a:r>
          </a:p>
          <a:p>
            <a:r>
              <a:rPr lang="en-US" altLang="en-US" dirty="0"/>
              <a:t>The most effective way is to talk to other people</a:t>
            </a:r>
          </a:p>
          <a:p>
            <a:pPr lvl="1"/>
            <a:r>
              <a:rPr lang="en-US" altLang="en-US" dirty="0"/>
              <a:t>Do you think my prototype make sense?</a:t>
            </a:r>
          </a:p>
          <a:p>
            <a:pPr lvl="1"/>
            <a:r>
              <a:rPr lang="en-US" altLang="en-US" dirty="0"/>
              <a:t>Do you think my prototype paves a way to the goal?</a:t>
            </a:r>
          </a:p>
          <a:p>
            <a:pPr lvl="1"/>
            <a:r>
              <a:rPr lang="en-US" altLang="en-US" dirty="0"/>
              <a:t>Will you invest in my project after seeing the prototype?</a:t>
            </a:r>
          </a:p>
        </p:txBody>
      </p:sp>
    </p:spTree>
    <p:extLst>
      <p:ext uri="{BB962C8B-B14F-4D97-AF65-F5344CB8AC3E}">
        <p14:creationId xmlns:p14="http://schemas.microsoft.com/office/powerpoint/2010/main" val="154646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Again, It’s All About Convincing Others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2A77-8D32-2042-9E43-42AB0931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dirty="0"/>
              <a:t>Are you convinced to take the COVID vaccine?</a:t>
            </a:r>
          </a:p>
        </p:txBody>
      </p:sp>
      <p:pic>
        <p:nvPicPr>
          <p:cNvPr id="3074" name="Picture 2" descr="Coronavirus: How soon can we expect a working vaccine? - BBC News">
            <a:extLst>
              <a:ext uri="{FF2B5EF4-FFF2-40B4-BE49-F238E27FC236}">
                <a16:creationId xmlns:a16="http://schemas.microsoft.com/office/drawing/2014/main" id="{C42EEFEF-D1CA-3A48-A037-A8E7AFEF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38347"/>
            <a:ext cx="7886700" cy="44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1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Prototype 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225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opened 10 breakout rooms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1-9 are assigned for each team</a:t>
            </a:r>
          </a:p>
          <a:p>
            <a:pPr lvl="1"/>
            <a:r>
              <a:rPr lang="en-US" dirty="0"/>
              <a:t>Thesis track students are in room 10</a:t>
            </a:r>
          </a:p>
          <a:p>
            <a:r>
              <a:rPr lang="en-US" dirty="0"/>
              <a:t>Each group work together to do the following:</a:t>
            </a:r>
          </a:p>
          <a:p>
            <a:pPr lvl="1"/>
            <a:r>
              <a:rPr lang="en-US" dirty="0"/>
              <a:t>Spend the first 20 mins to </a:t>
            </a:r>
            <a:r>
              <a:rPr lang="en-US" dirty="0">
                <a:solidFill>
                  <a:srgbClr val="FF0000"/>
                </a:solidFill>
              </a:rPr>
              <a:t>refine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upload</a:t>
            </a:r>
            <a:r>
              <a:rPr lang="en-US" dirty="0"/>
              <a:t> your prototype idea from the last lecture (</a:t>
            </a:r>
            <a:r>
              <a:rPr lang="en-US" dirty="0">
                <a:hlinkClick r:id="rId4"/>
              </a:rPr>
              <a:t>https://docs.google.com/spreadsheets/d/1JfWZkEyoXdVLtHkiwOqk24G7WVhLWMCP113cSe9fgsQ/edit#gid=946490439</a:t>
            </a:r>
            <a:r>
              <a:rPr lang="en-US" dirty="0"/>
              <a:t>) to your project website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Project Website v3 (due this Fri) MUST contain your prototype items you plan to finish and demonstrate at the end of semester</a:t>
            </a:r>
          </a:p>
        </p:txBody>
      </p:sp>
    </p:spTree>
    <p:extLst>
      <p:ext uri="{BB962C8B-B14F-4D97-AF65-F5344CB8AC3E}">
        <p14:creationId xmlns:p14="http://schemas.microsoft.com/office/powerpoint/2010/main" val="56190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Prototype Discussion (cont’d)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22571"/>
          </a:xfrm>
        </p:spPr>
        <p:txBody>
          <a:bodyPr>
            <a:normAutofit/>
          </a:bodyPr>
          <a:lstStyle/>
          <a:p>
            <a:r>
              <a:rPr lang="en-US" dirty="0"/>
              <a:t>Next 30 mins of today’s lecture and Friday’s lecture:</a:t>
            </a:r>
          </a:p>
          <a:p>
            <a:pPr lvl="1"/>
            <a:r>
              <a:rPr lang="en-US" dirty="0"/>
              <a:t>Each group reviews all others’ prototype </a:t>
            </a:r>
          </a:p>
          <a:p>
            <a:pPr lvl="1"/>
            <a:r>
              <a:rPr lang="en-US" dirty="0"/>
              <a:t>Discuss the following items as if you were an investor:</a:t>
            </a:r>
          </a:p>
          <a:p>
            <a:pPr lvl="2"/>
            <a:r>
              <a:rPr lang="en-US" dirty="0"/>
              <a:t>Is the prototype related to the project? (with comments)</a:t>
            </a:r>
          </a:p>
          <a:p>
            <a:pPr lvl="2"/>
            <a:r>
              <a:rPr lang="en-US" dirty="0"/>
              <a:t>Is the prototype convincing for you to invest? (with comments)</a:t>
            </a:r>
          </a:p>
          <a:p>
            <a:pPr lvl="1"/>
            <a:r>
              <a:rPr lang="en-US" dirty="0"/>
              <a:t>Post your comments at the issue post of each other project at here: </a:t>
            </a:r>
            <a:r>
              <a:rPr lang="en-US" dirty="0">
                <a:hlinkClick r:id="rId3"/>
              </a:rPr>
              <a:t>https://github.com/tsung-wei-huang/cs3992/issues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group can provide a single collective comment but you must review all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5716</TotalTime>
  <Words>451</Words>
  <Application>Microsoft Macintosh PowerPoint</Application>
  <PresentationFormat>On-screen Show (4:3)</PresentationFormat>
  <Paragraphs>54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15: Evaluate Peer’s Prototype</vt:lpstr>
      <vt:lpstr>Each Team has Talked About its Prototype</vt:lpstr>
      <vt:lpstr>Considering You Start Up a Company</vt:lpstr>
      <vt:lpstr>How Do I Know My Prototype is Good or Not?</vt:lpstr>
      <vt:lpstr>Again, It’s All About Convincing Others</vt:lpstr>
      <vt:lpstr>Project Prototype Discussion</vt:lpstr>
      <vt:lpstr>Project Prototype Discussion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808</cp:revision>
  <dcterms:created xsi:type="dcterms:W3CDTF">2020-01-09T06:22:26Z</dcterms:created>
  <dcterms:modified xsi:type="dcterms:W3CDTF">2021-03-24T17:48:38Z</dcterms:modified>
</cp:coreProperties>
</file>